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7" r:id="rId2"/>
    <p:sldId id="290" r:id="rId3"/>
    <p:sldId id="291" r:id="rId4"/>
    <p:sldId id="286" r:id="rId5"/>
    <p:sldId id="283" r:id="rId6"/>
    <p:sldId id="289" r:id="rId7"/>
    <p:sldId id="281" r:id="rId8"/>
    <p:sldId id="294" r:id="rId9"/>
    <p:sldId id="297" r:id="rId10"/>
    <p:sldId id="298" r:id="rId11"/>
    <p:sldId id="299" r:id="rId12"/>
    <p:sldId id="292" r:id="rId13"/>
    <p:sldId id="279" r:id="rId14"/>
  </p:sldIdLst>
  <p:sldSz cx="9753600" cy="7315200"/>
  <p:notesSz cx="9753600" cy="73152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A6"/>
    <a:srgbClr val="009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13" autoAdjust="0"/>
  </p:normalViewPr>
  <p:slideViewPr>
    <p:cSldViewPr>
      <p:cViewPr>
        <p:scale>
          <a:sx n="66" d="100"/>
          <a:sy n="66" d="100"/>
        </p:scale>
        <p:origin x="-1254" y="3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5925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524500" y="0"/>
            <a:ext cx="4227513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BAE93-E839-491E-944B-5B20C5140489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74725" y="3475038"/>
            <a:ext cx="7804150" cy="32908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22592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524500" y="6948488"/>
            <a:ext cx="42275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615A4-CAC2-4C7C-992F-57E79221BE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12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15A4-CAC2-4C7C-992F-57E79221BE9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43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15A4-CAC2-4C7C-992F-57E79221BE9E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1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Poco a poco la tecnología está llegando</a:t>
            </a:r>
            <a:r>
              <a:rPr lang="es-ES" baseline="0" dirty="0" smtClean="0"/>
              <a:t> también al contexto escolar. La nuestra es ya una sociedad digital y eso se traduce también en cambios en la metodología y la práctica educativa.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15A4-CAC2-4C7C-992F-57E79221BE9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4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Y</a:t>
            </a:r>
            <a:r>
              <a:rPr lang="es-ES" baseline="0" dirty="0" smtClean="0"/>
              <a:t> sin embargo, aunque todos disponemos ya de un </a:t>
            </a:r>
            <a:r>
              <a:rPr lang="es-ES" baseline="0" dirty="0" err="1" smtClean="0"/>
              <a:t>smartphone</a:t>
            </a:r>
            <a:r>
              <a:rPr lang="es-ES" baseline="0" dirty="0" smtClean="0"/>
              <a:t>, una </a:t>
            </a:r>
            <a:r>
              <a:rPr lang="es-ES" baseline="0" dirty="0" err="1" smtClean="0"/>
              <a:t>tablet</a:t>
            </a:r>
            <a:r>
              <a:rPr lang="es-ES" baseline="0" dirty="0" smtClean="0"/>
              <a:t>, un pc o portátil, en la escuela española nos encontramos con que tan sólo se trabaja 3 horas con estos dispositivos en el caso de más de la mitad del alumnado. Además, la mayoría de las veces se hace compartiendo dispositivos y por </a:t>
            </a:r>
            <a:r>
              <a:rPr lang="es-ES" baseline="0" dirty="0" err="1" smtClean="0"/>
              <a:t>ésto</a:t>
            </a:r>
            <a:r>
              <a:rPr lang="es-ES" baseline="0" dirty="0" smtClean="0"/>
              <a:t> es tan difícil integrar metodologías de éxito con herramientas digitales.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15A4-CAC2-4C7C-992F-57E79221BE9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43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Desde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Ricopia</a:t>
            </a:r>
            <a:r>
              <a:rPr lang="es-ES" baseline="0" dirty="0" smtClean="0"/>
              <a:t>, y gracias a la experiencia que nos das los más de 30 años en el sector educativo, hemos ideado un proyecto que nos ayude a enfrentarnos a los cambios que se avecinan desde una perspectiva global... Una solución 360º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15A4-CAC2-4C7C-992F-57E79221BE9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523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600" dirty="0" smtClean="0">
                <a:solidFill>
                  <a:srgbClr val="00B050"/>
                </a:solidFill>
                <a:latin typeface="Georgia" pitchFamily="18" charset="0"/>
              </a:rPr>
              <a:t>(Variar el orden</a:t>
            </a:r>
            <a:r>
              <a:rPr lang="es-ES" sz="1600" baseline="0" dirty="0" smtClean="0">
                <a:solidFill>
                  <a:srgbClr val="00B050"/>
                </a:solidFill>
                <a:latin typeface="Georgia" pitchFamily="18" charset="0"/>
              </a:rPr>
              <a:t> en los listados –primero las </a:t>
            </a:r>
            <a:r>
              <a:rPr lang="es-ES" sz="1600" baseline="0" dirty="0" err="1" smtClean="0">
                <a:solidFill>
                  <a:srgbClr val="00B050"/>
                </a:solidFill>
                <a:latin typeface="Georgia" pitchFamily="18" charset="0"/>
              </a:rPr>
              <a:t>tablets</a:t>
            </a:r>
            <a:r>
              <a:rPr lang="es-ES" sz="1600" baseline="0" dirty="0" smtClean="0">
                <a:solidFill>
                  <a:srgbClr val="00B050"/>
                </a:solidFill>
                <a:latin typeface="Georgia" pitchFamily="18" charset="0"/>
              </a:rPr>
              <a:t>, los armarios... Después los equipos de impresión) (Cambiar el orden de las soluciones de Software y de Comunicación para que se enlace mejor con el discurso)</a:t>
            </a:r>
            <a:endParaRPr lang="es-ES" sz="1600" dirty="0" smtClean="0">
              <a:solidFill>
                <a:srgbClr val="00B050"/>
              </a:solidFill>
              <a:latin typeface="Georgia" pitchFamily="18" charset="0"/>
            </a:endParaRPr>
          </a:p>
          <a:p>
            <a:r>
              <a:rPr lang="es-ES" sz="1600" dirty="0" smtClean="0">
                <a:solidFill>
                  <a:srgbClr val="00B050"/>
                </a:solidFill>
                <a:latin typeface="Georgia" pitchFamily="18" charset="0"/>
              </a:rPr>
              <a:t>Educa360</a:t>
            </a:r>
            <a:r>
              <a:rPr lang="es-ES" sz="1600" baseline="0" dirty="0" smtClean="0">
                <a:solidFill>
                  <a:srgbClr val="00B050"/>
                </a:solidFill>
                <a:latin typeface="Georgia" pitchFamily="18" charset="0"/>
              </a:rPr>
              <a:t> nace con la intención de aportar una solución global dentro del sector educativo,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es-ES" sz="1200" dirty="0" smtClean="0">
                <a:solidFill>
                  <a:srgbClr val="009A3C"/>
                </a:solidFill>
                <a:latin typeface="Georgia" pitchFamily="18" charset="0"/>
              </a:rPr>
              <a:t>manteniendo los productos y servicios que venimos ofreciendo</a:t>
            </a:r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 al sector educativo, pero dando un paso más allá...</a:t>
            </a: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Con</a:t>
            </a:r>
            <a:r>
              <a:rPr lang="es-ES" sz="1200" baseline="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nuestras soluciones de Hardware y Comunicación, unido a las herramientas de software pretendemos ayudar a</a:t>
            </a:r>
            <a:r>
              <a:rPr lang="es-ES" sz="1200" dirty="0" smtClean="0">
                <a:solidFill>
                  <a:srgbClr val="00B050"/>
                </a:solidFill>
                <a:latin typeface="Georgia" pitchFamily="18" charset="0"/>
              </a:rPr>
              <a:t> la transformación del centro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con una selección de productos y soluciones dirigidas a facilitar la adaptación a los nuevos entornos digitales. 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A19-2564-4A47-98A2-079A8A3DCDC0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545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 todo esto hay que unirle además el acompañamiento que </a:t>
            </a:r>
            <a:r>
              <a:rPr lang="es-ES" dirty="0" err="1" smtClean="0"/>
              <a:t>Ricopia</a:t>
            </a:r>
            <a:r>
              <a:rPr lang="es-ES" dirty="0" smtClean="0"/>
              <a:t> realiza a lo</a:t>
            </a:r>
            <a:r>
              <a:rPr lang="es-ES" baseline="0" dirty="0" smtClean="0"/>
              <a:t> largo de todo el proceso para que esa transformación y adaptación al nuevo entorno digital sea todo un éxito y eso se note además en la motivación y los resultados académicos del alumnado.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15A4-CAC2-4C7C-992F-57E79221BE9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894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Nuestra propuesta</a:t>
            </a:r>
            <a:r>
              <a:rPr lang="es-ES" baseline="0" dirty="0" smtClean="0"/>
              <a:t> como punto de partida es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15A4-CAC2-4C7C-992F-57E79221BE9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43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Un pack en</a:t>
            </a:r>
            <a:r>
              <a:rPr lang="es-ES" baseline="0" dirty="0" smtClean="0"/>
              <a:t> el que podréis contar con la mejor combinación de Hardware y software que componen una solución integral con un coste muy controlado. Un proyecto que es además puesto en marcha en un periodo de tiempo muy reducido y que se adapta perfectamente a cualquier metodología y área de conocimiento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15A4-CAC2-4C7C-992F-57E79221BE9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2111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15A4-CAC2-4C7C-992F-57E79221BE9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4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5B493D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580"/>
              </a:lnSpc>
            </a:pPr>
            <a:r>
              <a:rPr spc="-285" dirty="0">
                <a:solidFill>
                  <a:srgbClr val="F8F8F4"/>
                </a:solidFill>
              </a:rPr>
              <a:t>R     </a:t>
            </a:r>
            <a:r>
              <a:rPr spc="-100" dirty="0">
                <a:solidFill>
                  <a:srgbClr val="F8F8F4"/>
                </a:solidFill>
              </a:rPr>
              <a:t>I C </a:t>
            </a:r>
            <a:r>
              <a:rPr spc="-105" dirty="0">
                <a:solidFill>
                  <a:srgbClr val="F8F8F4"/>
                </a:solidFill>
              </a:rPr>
              <a:t>O </a:t>
            </a:r>
            <a:r>
              <a:rPr spc="-235" dirty="0">
                <a:solidFill>
                  <a:srgbClr val="F8F8F4"/>
                </a:solidFill>
              </a:rPr>
              <a:t>P  </a:t>
            </a:r>
            <a:r>
              <a:rPr spc="-100" dirty="0">
                <a:solidFill>
                  <a:srgbClr val="F8F8F4"/>
                </a:solidFill>
              </a:rPr>
              <a:t>I </a:t>
            </a:r>
            <a:r>
              <a:rPr spc="-150" dirty="0">
                <a:solidFill>
                  <a:srgbClr val="F8F8F4"/>
                </a:solidFill>
              </a:rPr>
              <a:t>A    </a:t>
            </a:r>
            <a:r>
              <a:rPr spc="-260" dirty="0">
                <a:solidFill>
                  <a:srgbClr val="F8F8F4"/>
                </a:solidFill>
              </a:rPr>
              <a:t>T   </a:t>
            </a:r>
            <a:r>
              <a:rPr spc="-210" dirty="0">
                <a:solidFill>
                  <a:srgbClr val="F8F8F4"/>
                </a:solidFill>
              </a:rPr>
              <a:t>E  </a:t>
            </a:r>
            <a:r>
              <a:rPr spc="-100" dirty="0">
                <a:solidFill>
                  <a:srgbClr val="F8F8F4"/>
                </a:solidFill>
              </a:rPr>
              <a:t>C </a:t>
            </a:r>
            <a:r>
              <a:rPr spc="-229" dirty="0">
                <a:solidFill>
                  <a:srgbClr val="F8F8F4"/>
                </a:solidFill>
              </a:rPr>
              <a:t>H  </a:t>
            </a:r>
            <a:r>
              <a:rPr spc="-225" dirty="0">
                <a:solidFill>
                  <a:srgbClr val="F8F8F4"/>
                </a:solidFill>
              </a:rPr>
              <a:t>N  </a:t>
            </a:r>
            <a:r>
              <a:rPr spc="-105" dirty="0">
                <a:solidFill>
                  <a:srgbClr val="F8F8F4"/>
                </a:solidFill>
              </a:rPr>
              <a:t>O </a:t>
            </a:r>
            <a:r>
              <a:rPr spc="-229" dirty="0">
                <a:solidFill>
                  <a:srgbClr val="F8F8F4"/>
                </a:solidFill>
              </a:rPr>
              <a:t>L  </a:t>
            </a:r>
            <a:r>
              <a:rPr spc="-105" dirty="0">
                <a:solidFill>
                  <a:srgbClr val="F8F8F4"/>
                </a:solidFill>
              </a:rPr>
              <a:t>O </a:t>
            </a:r>
            <a:r>
              <a:rPr spc="-100" dirty="0">
                <a:solidFill>
                  <a:srgbClr val="F8F8F4"/>
                </a:solidFill>
              </a:rPr>
              <a:t>G I </a:t>
            </a:r>
            <a:r>
              <a:rPr spc="-210" dirty="0">
                <a:solidFill>
                  <a:srgbClr val="F8F8F4"/>
                </a:solidFill>
              </a:rPr>
              <a:t>E</a:t>
            </a:r>
            <a:r>
              <a:rPr spc="-250" dirty="0">
                <a:solidFill>
                  <a:srgbClr val="F8F8F4"/>
                </a:solidFill>
              </a:rPr>
              <a:t> </a:t>
            </a:r>
            <a:r>
              <a:rPr spc="-190" dirty="0">
                <a:solidFill>
                  <a:srgbClr val="F8F8F4"/>
                </a:solidFill>
              </a:rPr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F8F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913C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5B493D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580"/>
              </a:lnSpc>
            </a:pPr>
            <a:r>
              <a:rPr spc="-285" dirty="0">
                <a:solidFill>
                  <a:srgbClr val="F8F8F4"/>
                </a:solidFill>
              </a:rPr>
              <a:t>R     </a:t>
            </a:r>
            <a:r>
              <a:rPr spc="-100" dirty="0">
                <a:solidFill>
                  <a:srgbClr val="F8F8F4"/>
                </a:solidFill>
              </a:rPr>
              <a:t>I C </a:t>
            </a:r>
            <a:r>
              <a:rPr spc="-105" dirty="0">
                <a:solidFill>
                  <a:srgbClr val="F8F8F4"/>
                </a:solidFill>
              </a:rPr>
              <a:t>O </a:t>
            </a:r>
            <a:r>
              <a:rPr spc="-235" dirty="0">
                <a:solidFill>
                  <a:srgbClr val="F8F8F4"/>
                </a:solidFill>
              </a:rPr>
              <a:t>P  </a:t>
            </a:r>
            <a:r>
              <a:rPr spc="-100" dirty="0">
                <a:solidFill>
                  <a:srgbClr val="F8F8F4"/>
                </a:solidFill>
              </a:rPr>
              <a:t>I </a:t>
            </a:r>
            <a:r>
              <a:rPr spc="-150" dirty="0">
                <a:solidFill>
                  <a:srgbClr val="F8F8F4"/>
                </a:solidFill>
              </a:rPr>
              <a:t>A    </a:t>
            </a:r>
            <a:r>
              <a:rPr spc="-260" dirty="0">
                <a:solidFill>
                  <a:srgbClr val="F8F8F4"/>
                </a:solidFill>
              </a:rPr>
              <a:t>T   </a:t>
            </a:r>
            <a:r>
              <a:rPr spc="-210" dirty="0">
                <a:solidFill>
                  <a:srgbClr val="F8F8F4"/>
                </a:solidFill>
              </a:rPr>
              <a:t>E  </a:t>
            </a:r>
            <a:r>
              <a:rPr spc="-100" dirty="0">
                <a:solidFill>
                  <a:srgbClr val="F8F8F4"/>
                </a:solidFill>
              </a:rPr>
              <a:t>C </a:t>
            </a:r>
            <a:r>
              <a:rPr spc="-229" dirty="0">
                <a:solidFill>
                  <a:srgbClr val="F8F8F4"/>
                </a:solidFill>
              </a:rPr>
              <a:t>H  </a:t>
            </a:r>
            <a:r>
              <a:rPr spc="-225" dirty="0">
                <a:solidFill>
                  <a:srgbClr val="F8F8F4"/>
                </a:solidFill>
              </a:rPr>
              <a:t>N  </a:t>
            </a:r>
            <a:r>
              <a:rPr spc="-105" dirty="0">
                <a:solidFill>
                  <a:srgbClr val="F8F8F4"/>
                </a:solidFill>
              </a:rPr>
              <a:t>O </a:t>
            </a:r>
            <a:r>
              <a:rPr spc="-229" dirty="0">
                <a:solidFill>
                  <a:srgbClr val="F8F8F4"/>
                </a:solidFill>
              </a:rPr>
              <a:t>L  </a:t>
            </a:r>
            <a:r>
              <a:rPr spc="-105" dirty="0">
                <a:solidFill>
                  <a:srgbClr val="F8F8F4"/>
                </a:solidFill>
              </a:rPr>
              <a:t>O </a:t>
            </a:r>
            <a:r>
              <a:rPr spc="-100" dirty="0">
                <a:solidFill>
                  <a:srgbClr val="F8F8F4"/>
                </a:solidFill>
              </a:rPr>
              <a:t>G I </a:t>
            </a:r>
            <a:r>
              <a:rPr spc="-210" dirty="0">
                <a:solidFill>
                  <a:srgbClr val="F8F8F4"/>
                </a:solidFill>
              </a:rPr>
              <a:t>E</a:t>
            </a:r>
            <a:r>
              <a:rPr spc="-250" dirty="0">
                <a:solidFill>
                  <a:srgbClr val="F8F8F4"/>
                </a:solidFill>
              </a:rPr>
              <a:t> </a:t>
            </a:r>
            <a:r>
              <a:rPr spc="-190" dirty="0">
                <a:solidFill>
                  <a:srgbClr val="F8F8F4"/>
                </a:solidFill>
              </a:rPr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600450"/>
            <a:ext cx="9753600" cy="3714750"/>
          </a:xfrm>
          <a:custGeom>
            <a:avLst/>
            <a:gdLst/>
            <a:ahLst/>
            <a:cxnLst/>
            <a:rect l="l" t="t" r="r" b="b"/>
            <a:pathLst>
              <a:path w="9753600" h="3714750">
                <a:moveTo>
                  <a:pt x="0" y="0"/>
                </a:moveTo>
                <a:lnTo>
                  <a:pt x="9753600" y="0"/>
                </a:lnTo>
                <a:lnTo>
                  <a:pt x="9753600" y="3714749"/>
                </a:lnTo>
                <a:lnTo>
                  <a:pt x="0" y="3714749"/>
                </a:lnTo>
                <a:lnTo>
                  <a:pt x="0" y="0"/>
                </a:lnTo>
                <a:close/>
              </a:path>
            </a:pathLst>
          </a:custGeom>
          <a:solidFill>
            <a:srgbClr val="5B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753600" cy="3600450"/>
          </a:xfrm>
          <a:custGeom>
            <a:avLst/>
            <a:gdLst/>
            <a:ahLst/>
            <a:cxnLst/>
            <a:rect l="l" t="t" r="r" b="b"/>
            <a:pathLst>
              <a:path w="9753600" h="3600450">
                <a:moveTo>
                  <a:pt x="0" y="3600449"/>
                </a:moveTo>
                <a:lnTo>
                  <a:pt x="9753600" y="3600449"/>
                </a:lnTo>
                <a:lnTo>
                  <a:pt x="9753600" y="0"/>
                </a:lnTo>
                <a:lnTo>
                  <a:pt x="0" y="0"/>
                </a:lnTo>
                <a:lnTo>
                  <a:pt x="0" y="3600449"/>
                </a:lnTo>
                <a:close/>
              </a:path>
            </a:pathLst>
          </a:custGeom>
          <a:solidFill>
            <a:srgbClr val="F8F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913C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5B493D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580"/>
              </a:lnSpc>
            </a:pPr>
            <a:r>
              <a:rPr spc="-285" dirty="0">
                <a:solidFill>
                  <a:srgbClr val="F8F8F4"/>
                </a:solidFill>
              </a:rPr>
              <a:t>R     </a:t>
            </a:r>
            <a:r>
              <a:rPr spc="-100" dirty="0">
                <a:solidFill>
                  <a:srgbClr val="F8F8F4"/>
                </a:solidFill>
              </a:rPr>
              <a:t>I C </a:t>
            </a:r>
            <a:r>
              <a:rPr spc="-105" dirty="0">
                <a:solidFill>
                  <a:srgbClr val="F8F8F4"/>
                </a:solidFill>
              </a:rPr>
              <a:t>O </a:t>
            </a:r>
            <a:r>
              <a:rPr spc="-235" dirty="0">
                <a:solidFill>
                  <a:srgbClr val="F8F8F4"/>
                </a:solidFill>
              </a:rPr>
              <a:t>P  </a:t>
            </a:r>
            <a:r>
              <a:rPr spc="-100" dirty="0">
                <a:solidFill>
                  <a:srgbClr val="F8F8F4"/>
                </a:solidFill>
              </a:rPr>
              <a:t>I </a:t>
            </a:r>
            <a:r>
              <a:rPr spc="-150" dirty="0">
                <a:solidFill>
                  <a:srgbClr val="F8F8F4"/>
                </a:solidFill>
              </a:rPr>
              <a:t>A    </a:t>
            </a:r>
            <a:r>
              <a:rPr spc="-260" dirty="0">
                <a:solidFill>
                  <a:srgbClr val="F8F8F4"/>
                </a:solidFill>
              </a:rPr>
              <a:t>T   </a:t>
            </a:r>
            <a:r>
              <a:rPr spc="-210" dirty="0">
                <a:solidFill>
                  <a:srgbClr val="F8F8F4"/>
                </a:solidFill>
              </a:rPr>
              <a:t>E  </a:t>
            </a:r>
            <a:r>
              <a:rPr spc="-100" dirty="0">
                <a:solidFill>
                  <a:srgbClr val="F8F8F4"/>
                </a:solidFill>
              </a:rPr>
              <a:t>C </a:t>
            </a:r>
            <a:r>
              <a:rPr spc="-229" dirty="0">
                <a:solidFill>
                  <a:srgbClr val="F8F8F4"/>
                </a:solidFill>
              </a:rPr>
              <a:t>H  </a:t>
            </a:r>
            <a:r>
              <a:rPr spc="-225" dirty="0">
                <a:solidFill>
                  <a:srgbClr val="F8F8F4"/>
                </a:solidFill>
              </a:rPr>
              <a:t>N  </a:t>
            </a:r>
            <a:r>
              <a:rPr spc="-105" dirty="0">
                <a:solidFill>
                  <a:srgbClr val="F8F8F4"/>
                </a:solidFill>
              </a:rPr>
              <a:t>O </a:t>
            </a:r>
            <a:r>
              <a:rPr spc="-229" dirty="0">
                <a:solidFill>
                  <a:srgbClr val="F8F8F4"/>
                </a:solidFill>
              </a:rPr>
              <a:t>L  </a:t>
            </a:r>
            <a:r>
              <a:rPr spc="-105" dirty="0">
                <a:solidFill>
                  <a:srgbClr val="F8F8F4"/>
                </a:solidFill>
              </a:rPr>
              <a:t>O </a:t>
            </a:r>
            <a:r>
              <a:rPr spc="-100" dirty="0">
                <a:solidFill>
                  <a:srgbClr val="F8F8F4"/>
                </a:solidFill>
              </a:rPr>
              <a:t>G I </a:t>
            </a:r>
            <a:r>
              <a:rPr spc="-210" dirty="0">
                <a:solidFill>
                  <a:srgbClr val="F8F8F4"/>
                </a:solidFill>
              </a:rPr>
              <a:t>E</a:t>
            </a:r>
            <a:r>
              <a:rPr spc="-250" dirty="0">
                <a:solidFill>
                  <a:srgbClr val="F8F8F4"/>
                </a:solidFill>
              </a:rPr>
              <a:t> </a:t>
            </a:r>
            <a:r>
              <a:rPr spc="-190" dirty="0">
                <a:solidFill>
                  <a:srgbClr val="F8F8F4"/>
                </a:solidFill>
              </a:rPr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913C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5B493D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580"/>
              </a:lnSpc>
            </a:pPr>
            <a:r>
              <a:rPr spc="-285" dirty="0">
                <a:solidFill>
                  <a:srgbClr val="F8F8F4"/>
                </a:solidFill>
              </a:rPr>
              <a:t>R     </a:t>
            </a:r>
            <a:r>
              <a:rPr spc="-100" dirty="0">
                <a:solidFill>
                  <a:srgbClr val="F8F8F4"/>
                </a:solidFill>
              </a:rPr>
              <a:t>I C </a:t>
            </a:r>
            <a:r>
              <a:rPr spc="-105" dirty="0">
                <a:solidFill>
                  <a:srgbClr val="F8F8F4"/>
                </a:solidFill>
              </a:rPr>
              <a:t>O </a:t>
            </a:r>
            <a:r>
              <a:rPr spc="-235" dirty="0">
                <a:solidFill>
                  <a:srgbClr val="F8F8F4"/>
                </a:solidFill>
              </a:rPr>
              <a:t>P  </a:t>
            </a:r>
            <a:r>
              <a:rPr spc="-100" dirty="0">
                <a:solidFill>
                  <a:srgbClr val="F8F8F4"/>
                </a:solidFill>
              </a:rPr>
              <a:t>I </a:t>
            </a:r>
            <a:r>
              <a:rPr spc="-150" dirty="0">
                <a:solidFill>
                  <a:srgbClr val="F8F8F4"/>
                </a:solidFill>
              </a:rPr>
              <a:t>A    </a:t>
            </a:r>
            <a:r>
              <a:rPr spc="-260" dirty="0">
                <a:solidFill>
                  <a:srgbClr val="F8F8F4"/>
                </a:solidFill>
              </a:rPr>
              <a:t>T   </a:t>
            </a:r>
            <a:r>
              <a:rPr spc="-210" dirty="0">
                <a:solidFill>
                  <a:srgbClr val="F8F8F4"/>
                </a:solidFill>
              </a:rPr>
              <a:t>E  </a:t>
            </a:r>
            <a:r>
              <a:rPr spc="-100" dirty="0">
                <a:solidFill>
                  <a:srgbClr val="F8F8F4"/>
                </a:solidFill>
              </a:rPr>
              <a:t>C </a:t>
            </a:r>
            <a:r>
              <a:rPr spc="-229" dirty="0">
                <a:solidFill>
                  <a:srgbClr val="F8F8F4"/>
                </a:solidFill>
              </a:rPr>
              <a:t>H  </a:t>
            </a:r>
            <a:r>
              <a:rPr spc="-225" dirty="0">
                <a:solidFill>
                  <a:srgbClr val="F8F8F4"/>
                </a:solidFill>
              </a:rPr>
              <a:t>N  </a:t>
            </a:r>
            <a:r>
              <a:rPr spc="-105" dirty="0">
                <a:solidFill>
                  <a:srgbClr val="F8F8F4"/>
                </a:solidFill>
              </a:rPr>
              <a:t>O </a:t>
            </a:r>
            <a:r>
              <a:rPr spc="-229" dirty="0">
                <a:solidFill>
                  <a:srgbClr val="F8F8F4"/>
                </a:solidFill>
              </a:rPr>
              <a:t>L  </a:t>
            </a:r>
            <a:r>
              <a:rPr spc="-105" dirty="0">
                <a:solidFill>
                  <a:srgbClr val="F8F8F4"/>
                </a:solidFill>
              </a:rPr>
              <a:t>O </a:t>
            </a:r>
            <a:r>
              <a:rPr spc="-100" dirty="0">
                <a:solidFill>
                  <a:srgbClr val="F8F8F4"/>
                </a:solidFill>
              </a:rPr>
              <a:t>G I </a:t>
            </a:r>
            <a:r>
              <a:rPr spc="-210" dirty="0">
                <a:solidFill>
                  <a:srgbClr val="F8F8F4"/>
                </a:solidFill>
              </a:rPr>
              <a:t>E</a:t>
            </a:r>
            <a:r>
              <a:rPr spc="-250" dirty="0">
                <a:solidFill>
                  <a:srgbClr val="F8F8F4"/>
                </a:solidFill>
              </a:rPr>
              <a:t> </a:t>
            </a:r>
            <a:r>
              <a:rPr spc="-190" dirty="0">
                <a:solidFill>
                  <a:srgbClr val="F8F8F4"/>
                </a:solidFill>
              </a:rPr>
              <a:t>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5B493D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580"/>
              </a:lnSpc>
            </a:pPr>
            <a:r>
              <a:rPr spc="-285" dirty="0">
                <a:solidFill>
                  <a:srgbClr val="F8F8F4"/>
                </a:solidFill>
              </a:rPr>
              <a:t>R     </a:t>
            </a:r>
            <a:r>
              <a:rPr spc="-100" dirty="0">
                <a:solidFill>
                  <a:srgbClr val="F8F8F4"/>
                </a:solidFill>
              </a:rPr>
              <a:t>I C </a:t>
            </a:r>
            <a:r>
              <a:rPr spc="-105" dirty="0">
                <a:solidFill>
                  <a:srgbClr val="F8F8F4"/>
                </a:solidFill>
              </a:rPr>
              <a:t>O </a:t>
            </a:r>
            <a:r>
              <a:rPr spc="-235" dirty="0">
                <a:solidFill>
                  <a:srgbClr val="F8F8F4"/>
                </a:solidFill>
              </a:rPr>
              <a:t>P  </a:t>
            </a:r>
            <a:r>
              <a:rPr spc="-100" dirty="0">
                <a:solidFill>
                  <a:srgbClr val="F8F8F4"/>
                </a:solidFill>
              </a:rPr>
              <a:t>I </a:t>
            </a:r>
            <a:r>
              <a:rPr spc="-150" dirty="0">
                <a:solidFill>
                  <a:srgbClr val="F8F8F4"/>
                </a:solidFill>
              </a:rPr>
              <a:t>A    </a:t>
            </a:r>
            <a:r>
              <a:rPr spc="-260" dirty="0">
                <a:solidFill>
                  <a:srgbClr val="F8F8F4"/>
                </a:solidFill>
              </a:rPr>
              <a:t>T   </a:t>
            </a:r>
            <a:r>
              <a:rPr spc="-210" dirty="0">
                <a:solidFill>
                  <a:srgbClr val="F8F8F4"/>
                </a:solidFill>
              </a:rPr>
              <a:t>E  </a:t>
            </a:r>
            <a:r>
              <a:rPr spc="-100" dirty="0">
                <a:solidFill>
                  <a:srgbClr val="F8F8F4"/>
                </a:solidFill>
              </a:rPr>
              <a:t>C </a:t>
            </a:r>
            <a:r>
              <a:rPr spc="-229" dirty="0">
                <a:solidFill>
                  <a:srgbClr val="F8F8F4"/>
                </a:solidFill>
              </a:rPr>
              <a:t>H  </a:t>
            </a:r>
            <a:r>
              <a:rPr spc="-225" dirty="0">
                <a:solidFill>
                  <a:srgbClr val="F8F8F4"/>
                </a:solidFill>
              </a:rPr>
              <a:t>N  </a:t>
            </a:r>
            <a:r>
              <a:rPr spc="-105" dirty="0">
                <a:solidFill>
                  <a:srgbClr val="F8F8F4"/>
                </a:solidFill>
              </a:rPr>
              <a:t>O </a:t>
            </a:r>
            <a:r>
              <a:rPr spc="-229" dirty="0">
                <a:solidFill>
                  <a:srgbClr val="F8F8F4"/>
                </a:solidFill>
              </a:rPr>
              <a:t>L  </a:t>
            </a:r>
            <a:r>
              <a:rPr spc="-105" dirty="0">
                <a:solidFill>
                  <a:srgbClr val="F8F8F4"/>
                </a:solidFill>
              </a:rPr>
              <a:t>O </a:t>
            </a:r>
            <a:r>
              <a:rPr spc="-100" dirty="0">
                <a:solidFill>
                  <a:srgbClr val="F8F8F4"/>
                </a:solidFill>
              </a:rPr>
              <a:t>G I </a:t>
            </a:r>
            <a:r>
              <a:rPr spc="-210" dirty="0">
                <a:solidFill>
                  <a:srgbClr val="F8F8F4"/>
                </a:solidFill>
              </a:rPr>
              <a:t>E</a:t>
            </a:r>
            <a:r>
              <a:rPr spc="-250" dirty="0">
                <a:solidFill>
                  <a:srgbClr val="F8F8F4"/>
                </a:solidFill>
              </a:rPr>
              <a:t> </a:t>
            </a:r>
            <a:r>
              <a:rPr spc="-190" dirty="0">
                <a:solidFill>
                  <a:srgbClr val="F8F8F4"/>
                </a:solidFill>
              </a:rPr>
              <a:t>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" t="15273" r="8176" b="17742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5042" y="6537567"/>
            <a:ext cx="852033" cy="39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9749" y="2903626"/>
            <a:ext cx="8674100" cy="476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913C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2124" y="1529186"/>
            <a:ext cx="8769350" cy="417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8799" y="6841942"/>
            <a:ext cx="1910714" cy="17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5B493D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580"/>
              </a:lnSpc>
            </a:pPr>
            <a:r>
              <a:rPr spc="-285" dirty="0">
                <a:solidFill>
                  <a:srgbClr val="F8F8F4"/>
                </a:solidFill>
              </a:rPr>
              <a:t>R     </a:t>
            </a:r>
            <a:r>
              <a:rPr spc="-100" dirty="0">
                <a:solidFill>
                  <a:srgbClr val="F8F8F4"/>
                </a:solidFill>
              </a:rPr>
              <a:t>I C </a:t>
            </a:r>
            <a:r>
              <a:rPr spc="-105" dirty="0">
                <a:solidFill>
                  <a:srgbClr val="F8F8F4"/>
                </a:solidFill>
              </a:rPr>
              <a:t>O </a:t>
            </a:r>
            <a:r>
              <a:rPr spc="-235" dirty="0">
                <a:solidFill>
                  <a:srgbClr val="F8F8F4"/>
                </a:solidFill>
              </a:rPr>
              <a:t>P  </a:t>
            </a:r>
            <a:r>
              <a:rPr spc="-100" dirty="0">
                <a:solidFill>
                  <a:srgbClr val="F8F8F4"/>
                </a:solidFill>
              </a:rPr>
              <a:t>I </a:t>
            </a:r>
            <a:r>
              <a:rPr spc="-150" dirty="0">
                <a:solidFill>
                  <a:srgbClr val="F8F8F4"/>
                </a:solidFill>
              </a:rPr>
              <a:t>A    </a:t>
            </a:r>
            <a:r>
              <a:rPr spc="-260" dirty="0">
                <a:solidFill>
                  <a:srgbClr val="F8F8F4"/>
                </a:solidFill>
              </a:rPr>
              <a:t>T   </a:t>
            </a:r>
            <a:r>
              <a:rPr spc="-210" dirty="0">
                <a:solidFill>
                  <a:srgbClr val="F8F8F4"/>
                </a:solidFill>
              </a:rPr>
              <a:t>E  </a:t>
            </a:r>
            <a:r>
              <a:rPr spc="-100" dirty="0">
                <a:solidFill>
                  <a:srgbClr val="F8F8F4"/>
                </a:solidFill>
              </a:rPr>
              <a:t>C </a:t>
            </a:r>
            <a:r>
              <a:rPr spc="-229" dirty="0">
                <a:solidFill>
                  <a:srgbClr val="F8F8F4"/>
                </a:solidFill>
              </a:rPr>
              <a:t>H  </a:t>
            </a:r>
            <a:r>
              <a:rPr spc="-225" dirty="0">
                <a:solidFill>
                  <a:srgbClr val="F8F8F4"/>
                </a:solidFill>
              </a:rPr>
              <a:t>N  </a:t>
            </a:r>
            <a:r>
              <a:rPr spc="-105" dirty="0">
                <a:solidFill>
                  <a:srgbClr val="F8F8F4"/>
                </a:solidFill>
              </a:rPr>
              <a:t>O </a:t>
            </a:r>
            <a:r>
              <a:rPr spc="-229" dirty="0">
                <a:solidFill>
                  <a:srgbClr val="F8F8F4"/>
                </a:solidFill>
              </a:rPr>
              <a:t>L  </a:t>
            </a:r>
            <a:r>
              <a:rPr spc="-105" dirty="0">
                <a:solidFill>
                  <a:srgbClr val="F8F8F4"/>
                </a:solidFill>
              </a:rPr>
              <a:t>O </a:t>
            </a:r>
            <a:r>
              <a:rPr spc="-100" dirty="0">
                <a:solidFill>
                  <a:srgbClr val="F8F8F4"/>
                </a:solidFill>
              </a:rPr>
              <a:t>G I </a:t>
            </a:r>
            <a:r>
              <a:rPr spc="-210" dirty="0">
                <a:solidFill>
                  <a:srgbClr val="F8F8F4"/>
                </a:solidFill>
              </a:rPr>
              <a:t>E</a:t>
            </a:r>
            <a:r>
              <a:rPr spc="-250" dirty="0">
                <a:solidFill>
                  <a:srgbClr val="F8F8F4"/>
                </a:solidFill>
              </a:rPr>
              <a:t> </a:t>
            </a:r>
            <a:r>
              <a:rPr spc="-190" dirty="0">
                <a:solidFill>
                  <a:srgbClr val="F8F8F4"/>
                </a:solidFill>
              </a:rPr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:\MARKETING\ACCIONES\2018\COMUNICACIÓN\IMÁGENES\NUEVAS IMÁGENES\O6XM4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74" y="2057400"/>
            <a:ext cx="5862918" cy="39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76600" y="67818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RICOPIA EDUCA360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1784876" y="8139953"/>
            <a:ext cx="5773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que 10"/>
          <p:cNvSpPr>
            <a:spLocks/>
          </p:cNvSpPr>
          <p:nvPr/>
        </p:nvSpPr>
        <p:spPr bwMode="auto">
          <a:xfrm>
            <a:off x="381000" y="1143000"/>
            <a:ext cx="3805159" cy="3809060"/>
          </a:xfrm>
          <a:custGeom>
            <a:avLst/>
            <a:gdLst>
              <a:gd name="T0" fmla="*/ 48145 w 5164139"/>
              <a:gd name="T1" fmla="*/ 0 h 5167312"/>
              <a:gd name="T2" fmla="*/ 1340270 w 5164139"/>
              <a:gd name="T3" fmla="*/ 0 h 5167312"/>
              <a:gd name="T4" fmla="*/ 1388416 w 5164139"/>
              <a:gd name="T5" fmla="*/ 48165 h 5167312"/>
              <a:gd name="T6" fmla="*/ 1388416 w 5164139"/>
              <a:gd name="T7" fmla="*/ 1316157 h 5167312"/>
              <a:gd name="T8" fmla="*/ 1389831 w 5164139"/>
              <a:gd name="T9" fmla="*/ 1316157 h 5167312"/>
              <a:gd name="T10" fmla="*/ 1412207 w 5164139"/>
              <a:gd name="T11" fmla="*/ 1338542 h 5167312"/>
              <a:gd name="T12" fmla="*/ 1412207 w 5164139"/>
              <a:gd name="T13" fmla="*/ 1338688 h 5167312"/>
              <a:gd name="T14" fmla="*/ 1526109 w 5164139"/>
              <a:gd name="T15" fmla="*/ 1338688 h 5167312"/>
              <a:gd name="T16" fmla="*/ 1547813 w 5164139"/>
              <a:gd name="T17" fmla="*/ 1360401 h 5167312"/>
              <a:gd name="T18" fmla="*/ 1547813 w 5164139"/>
              <a:gd name="T19" fmla="*/ 1527688 h 5167312"/>
              <a:gd name="T20" fmla="*/ 1526109 w 5164139"/>
              <a:gd name="T21" fmla="*/ 1549400 h 5167312"/>
              <a:gd name="T22" fmla="*/ 1362698 w 5164139"/>
              <a:gd name="T23" fmla="*/ 1549400 h 5167312"/>
              <a:gd name="T24" fmla="*/ 1340994 w 5164139"/>
              <a:gd name="T25" fmla="*/ 1527688 h 5167312"/>
              <a:gd name="T26" fmla="*/ 1340994 w 5164139"/>
              <a:gd name="T27" fmla="*/ 1407550 h 5167312"/>
              <a:gd name="T28" fmla="*/ 1340372 w 5164139"/>
              <a:gd name="T29" fmla="*/ 1407550 h 5167312"/>
              <a:gd name="T30" fmla="*/ 1326706 w 5164139"/>
              <a:gd name="T31" fmla="*/ 1386925 h 5167312"/>
              <a:gd name="T32" fmla="*/ 1320415 w 5164139"/>
              <a:gd name="T33" fmla="*/ 1385654 h 5167312"/>
              <a:gd name="T34" fmla="*/ 48145 w 5164139"/>
              <a:gd name="T35" fmla="*/ 1385654 h 5167312"/>
              <a:gd name="T36" fmla="*/ 0 w 5164139"/>
              <a:gd name="T37" fmla="*/ 1337489 h 5167312"/>
              <a:gd name="T38" fmla="*/ 0 w 5164139"/>
              <a:gd name="T39" fmla="*/ 48165 h 5167312"/>
              <a:gd name="T40" fmla="*/ 48145 w 5164139"/>
              <a:gd name="T41" fmla="*/ 0 h 51673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anchor="ctr"/>
          <a:lstStyle/>
          <a:p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625738" y="1431703"/>
            <a:ext cx="2895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Georgia" pitchFamily="18" charset="0"/>
              </a:rPr>
              <a:t>RICOPIA EDUCA360</a:t>
            </a:r>
          </a:p>
          <a:p>
            <a:endParaRPr lang="es-ES" sz="3200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es-ES" spc="30" dirty="0">
                <a:solidFill>
                  <a:schemeClr val="bg1"/>
                </a:solidFill>
                <a:latin typeface="Georgia"/>
                <a:cs typeface="Georgia"/>
              </a:rPr>
              <a:t>Te Ayudamos A Preparar Tu Centro Para La Sociedad Digital</a:t>
            </a:r>
            <a:endParaRPr lang="es-ES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31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066800"/>
            <a:ext cx="9753600" cy="6096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Imagen 3" descr="Articulo0000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82" y="2564086"/>
            <a:ext cx="2181022" cy="182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Resultado de imagen de convertible leno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05" y="2403923"/>
            <a:ext cx="2015677" cy="20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92" y="152400"/>
            <a:ext cx="504826" cy="524772"/>
          </a:xfrm>
          <a:prstGeom prst="rect">
            <a:avLst/>
          </a:prstGeom>
        </p:spPr>
      </p:pic>
      <p:cxnSp>
        <p:nvCxnSpPr>
          <p:cNvPr id="18" name="17 Conector recto"/>
          <p:cNvCxnSpPr/>
          <p:nvPr/>
        </p:nvCxnSpPr>
        <p:spPr>
          <a:xfrm>
            <a:off x="1784876" y="8139953"/>
            <a:ext cx="5773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409664" y="6315914"/>
            <a:ext cx="6497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además… La instalación, configuración y demo Incluida</a:t>
            </a:r>
            <a:endParaRPr lang="es-ES" sz="1600" i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99629" y="152400"/>
            <a:ext cx="833597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B050"/>
                </a:solidFill>
                <a:latin typeface="Georgia" pitchFamily="18" charset="0"/>
              </a:rPr>
              <a:t>Oferta de lanzamiento</a:t>
            </a:r>
          </a:p>
          <a:p>
            <a:pPr algn="ctr"/>
            <a:endParaRPr lang="es-ES" sz="3200" dirty="0">
              <a:solidFill>
                <a:srgbClr val="00B050"/>
              </a:solidFill>
              <a:latin typeface="Georgia" pitchFamily="18" charset="0"/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</a:rPr>
              <a:t>AULA DIGITAL COMPLETA PARA TODA UNA CLASE </a:t>
            </a:r>
            <a:endParaRPr lang="es-ES" sz="2800" b="1" dirty="0" smtClean="0">
              <a:solidFill>
                <a:schemeClr val="bg1"/>
              </a:solidFill>
            </a:endParaRPr>
          </a:p>
          <a:p>
            <a:pPr algn="ctr"/>
            <a:endParaRPr lang="es-ES" sz="2800" b="1" dirty="0">
              <a:solidFill>
                <a:schemeClr val="bg1"/>
              </a:solidFill>
            </a:endParaRPr>
          </a:p>
          <a:p>
            <a:pPr algn="ctr"/>
            <a:r>
              <a:rPr lang="es-ES" sz="2400" b="1" dirty="0" smtClean="0"/>
              <a:t>¡¡</a:t>
            </a:r>
            <a:r>
              <a:rPr lang="es-ES" sz="2400" b="1" dirty="0"/>
              <a:t>CON INSTALACIÓN AL MOMENTO</a:t>
            </a:r>
            <a:r>
              <a:rPr lang="es-ES" sz="2400" b="1" dirty="0" smtClean="0"/>
              <a:t>!</a:t>
            </a:r>
            <a:endParaRPr lang="es-ES" sz="2400" b="1" dirty="0" smtClean="0">
              <a:solidFill>
                <a:srgbClr val="00B050"/>
              </a:solidFill>
              <a:latin typeface="Georgia" pitchFamily="18" charset="0"/>
            </a:endParaRPr>
          </a:p>
          <a:p>
            <a:endParaRPr lang="es-ES" sz="1400" dirty="0" smtClean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33506" y="4331858"/>
            <a:ext cx="18109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b="1" dirty="0">
                <a:latin typeface="Georgia" pitchFamily="18" charset="0"/>
              </a:rPr>
              <a:t>Armario de carga con protección magneto térmica y cerradura de </a:t>
            </a:r>
            <a:r>
              <a:rPr lang="es-ES" sz="1100" b="1" dirty="0" smtClean="0">
                <a:latin typeface="Georgia" pitchFamily="18" charset="0"/>
              </a:rPr>
              <a:t>seguridad</a:t>
            </a:r>
          </a:p>
          <a:p>
            <a:pPr algn="ctr"/>
            <a:endParaRPr lang="es-ES" sz="1100" b="1" dirty="0" smtClean="0">
              <a:latin typeface="Georgia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429504" y="4343400"/>
            <a:ext cx="20017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b="1" dirty="0">
                <a:latin typeface="Georgia" pitchFamily="18" charset="0"/>
              </a:rPr>
              <a:t>Antena omnidireccional de alta densidad con capacidad de hasta 250 dispositivos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4669234" y="4335959"/>
            <a:ext cx="17728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b="1" dirty="0">
                <a:latin typeface="Georgia" pitchFamily="18" charset="0"/>
              </a:rPr>
              <a:t>Dispositivos versátiles para todo tipo de metodologías educativas,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6858000" y="4267200"/>
            <a:ext cx="21450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b="1" dirty="0">
                <a:latin typeface="Georgia" pitchFamily="18" charset="0"/>
              </a:rPr>
              <a:t>Software de control de </a:t>
            </a:r>
            <a:r>
              <a:rPr lang="es-ES" sz="1100" b="1" dirty="0" smtClean="0">
                <a:latin typeface="Georgia" pitchFamily="18" charset="0"/>
              </a:rPr>
              <a:t>aula, desarrollo de contenidos y funcionalidades avanzadas</a:t>
            </a:r>
            <a:endParaRPr lang="es-ES" sz="1100" b="1" dirty="0">
              <a:latin typeface="Georgia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52" y="2971800"/>
            <a:ext cx="1935179" cy="103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Resultado de imagen de antena ubiquit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35" y="2796869"/>
            <a:ext cx="1187252" cy="118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laque 10"/>
          <p:cNvSpPr>
            <a:spLocks/>
          </p:cNvSpPr>
          <p:nvPr/>
        </p:nvSpPr>
        <p:spPr bwMode="auto">
          <a:xfrm>
            <a:off x="6563484" y="5207533"/>
            <a:ext cx="3433227" cy="2152000"/>
          </a:xfrm>
          <a:custGeom>
            <a:avLst/>
            <a:gdLst>
              <a:gd name="T0" fmla="*/ 48145 w 5164139"/>
              <a:gd name="T1" fmla="*/ 0 h 5167312"/>
              <a:gd name="T2" fmla="*/ 1340270 w 5164139"/>
              <a:gd name="T3" fmla="*/ 0 h 5167312"/>
              <a:gd name="T4" fmla="*/ 1388416 w 5164139"/>
              <a:gd name="T5" fmla="*/ 48165 h 5167312"/>
              <a:gd name="T6" fmla="*/ 1388416 w 5164139"/>
              <a:gd name="T7" fmla="*/ 1316157 h 5167312"/>
              <a:gd name="T8" fmla="*/ 1389831 w 5164139"/>
              <a:gd name="T9" fmla="*/ 1316157 h 5167312"/>
              <a:gd name="T10" fmla="*/ 1412207 w 5164139"/>
              <a:gd name="T11" fmla="*/ 1338542 h 5167312"/>
              <a:gd name="T12" fmla="*/ 1412207 w 5164139"/>
              <a:gd name="T13" fmla="*/ 1338688 h 5167312"/>
              <a:gd name="T14" fmla="*/ 1526109 w 5164139"/>
              <a:gd name="T15" fmla="*/ 1338688 h 5167312"/>
              <a:gd name="T16" fmla="*/ 1547813 w 5164139"/>
              <a:gd name="T17" fmla="*/ 1360401 h 5167312"/>
              <a:gd name="T18" fmla="*/ 1547813 w 5164139"/>
              <a:gd name="T19" fmla="*/ 1527688 h 5167312"/>
              <a:gd name="T20" fmla="*/ 1526109 w 5164139"/>
              <a:gd name="T21" fmla="*/ 1549400 h 5167312"/>
              <a:gd name="T22" fmla="*/ 1362698 w 5164139"/>
              <a:gd name="T23" fmla="*/ 1549400 h 5167312"/>
              <a:gd name="T24" fmla="*/ 1340994 w 5164139"/>
              <a:gd name="T25" fmla="*/ 1527688 h 5167312"/>
              <a:gd name="T26" fmla="*/ 1340994 w 5164139"/>
              <a:gd name="T27" fmla="*/ 1407550 h 5167312"/>
              <a:gd name="T28" fmla="*/ 1340372 w 5164139"/>
              <a:gd name="T29" fmla="*/ 1407550 h 5167312"/>
              <a:gd name="T30" fmla="*/ 1326706 w 5164139"/>
              <a:gd name="T31" fmla="*/ 1386925 h 5167312"/>
              <a:gd name="T32" fmla="*/ 1320415 w 5164139"/>
              <a:gd name="T33" fmla="*/ 1385654 h 5167312"/>
              <a:gd name="T34" fmla="*/ 48145 w 5164139"/>
              <a:gd name="T35" fmla="*/ 1385654 h 5167312"/>
              <a:gd name="T36" fmla="*/ 0 w 5164139"/>
              <a:gd name="T37" fmla="*/ 1337489 h 5167312"/>
              <a:gd name="T38" fmla="*/ 0 w 5164139"/>
              <a:gd name="T39" fmla="*/ 48165 h 5167312"/>
              <a:gd name="T40" fmla="*/ 48145 w 5164139"/>
              <a:gd name="T41" fmla="*/ 0 h 51673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anchor="ctr"/>
          <a:lstStyle/>
          <a:p>
            <a:r>
              <a:rPr lang="es-ES" sz="1600" b="1" dirty="0">
                <a:solidFill>
                  <a:schemeClr val="bg1"/>
                </a:solidFill>
              </a:rPr>
              <a:t>Comienza a comprobar los </a:t>
            </a:r>
            <a:endParaRPr lang="es-ES" sz="1600" b="1" dirty="0" smtClean="0">
              <a:solidFill>
                <a:schemeClr val="bg1"/>
              </a:solidFill>
            </a:endParaRPr>
          </a:p>
          <a:p>
            <a:r>
              <a:rPr lang="es-ES" sz="1600" b="1" dirty="0" smtClean="0">
                <a:solidFill>
                  <a:schemeClr val="bg1"/>
                </a:solidFill>
              </a:rPr>
              <a:t>beneficios </a:t>
            </a:r>
            <a:r>
              <a:rPr lang="es-ES" sz="1600" b="1" dirty="0">
                <a:solidFill>
                  <a:schemeClr val="bg1"/>
                </a:solidFill>
              </a:rPr>
              <a:t>al momento con todo </a:t>
            </a:r>
            <a:endParaRPr lang="es-ES" sz="1600" b="1" dirty="0" smtClean="0">
              <a:solidFill>
                <a:schemeClr val="bg1"/>
              </a:solidFill>
            </a:endParaRPr>
          </a:p>
          <a:p>
            <a:r>
              <a:rPr lang="es-ES" sz="1600" b="1" dirty="0" smtClean="0">
                <a:solidFill>
                  <a:schemeClr val="bg1"/>
                </a:solidFill>
              </a:rPr>
              <a:t>lo </a:t>
            </a:r>
            <a:r>
              <a:rPr lang="es-ES" sz="1600" b="1" dirty="0">
                <a:solidFill>
                  <a:schemeClr val="bg1"/>
                </a:solidFill>
              </a:rPr>
              <a:t>que necesitas para implantar un aula digital ¡y además transpórtalo a otras clases sin problemas!</a:t>
            </a:r>
          </a:p>
          <a:p>
            <a:endParaRPr lang="en-GB" dirty="0"/>
          </a:p>
        </p:txBody>
      </p:sp>
      <p:sp>
        <p:nvSpPr>
          <p:cNvPr id="21" name="20 Rectángulo"/>
          <p:cNvSpPr/>
          <p:nvPr/>
        </p:nvSpPr>
        <p:spPr>
          <a:xfrm>
            <a:off x="0" y="5486400"/>
            <a:ext cx="58674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12055" y="5605046"/>
            <a:ext cx="58553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Georgia" pitchFamily="18" charset="0"/>
              </a:rPr>
              <a:t>PACK COMPLETO AULA DIGITAL LLAVE EN MANO</a:t>
            </a:r>
            <a:endParaRPr lang="es-ES" sz="16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92" y="152400"/>
            <a:ext cx="504826" cy="52477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276600" y="67818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RICOPIA EDUCA360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1784876" y="8139953"/>
            <a:ext cx="5773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>
            <a:spLocks noGrp="1"/>
          </p:cNvSpPr>
          <p:nvPr>
            <p:ph type="title"/>
          </p:nvPr>
        </p:nvSpPr>
        <p:spPr>
          <a:xfrm>
            <a:off x="322943" y="2895600"/>
            <a:ext cx="5562600" cy="923330"/>
          </a:xfrm>
        </p:spPr>
        <p:txBody>
          <a:bodyPr/>
          <a:lstStyle/>
          <a:p>
            <a:pPr algn="ctr" eaLnBrk="1" hangingPunct="1"/>
            <a:r>
              <a:rPr lang="es-ES" sz="6000" dirty="0" smtClean="0">
                <a:solidFill>
                  <a:srgbClr val="969696"/>
                </a:solidFill>
              </a:rPr>
              <a:t>Empezamos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5" t="20616"/>
          <a:stretch>
            <a:fillRect/>
          </a:stretch>
        </p:blipFill>
        <p:spPr bwMode="auto">
          <a:xfrm>
            <a:off x="5816600" y="1262063"/>
            <a:ext cx="3354388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9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:\MARKETING\ACCIONES\2018\COMUNICACIÓN\IMÁGENES\NUEVAS IMÁGENES\O6XM4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74" y="2057400"/>
            <a:ext cx="5862918" cy="39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92" y="152400"/>
            <a:ext cx="504826" cy="52477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276600" y="67818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RICOPIA EDUCA360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1784876" y="8139953"/>
            <a:ext cx="5773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que 10"/>
          <p:cNvSpPr>
            <a:spLocks/>
          </p:cNvSpPr>
          <p:nvPr/>
        </p:nvSpPr>
        <p:spPr bwMode="auto">
          <a:xfrm>
            <a:off x="381000" y="1143000"/>
            <a:ext cx="3805159" cy="3809060"/>
          </a:xfrm>
          <a:custGeom>
            <a:avLst/>
            <a:gdLst>
              <a:gd name="T0" fmla="*/ 48145 w 5164139"/>
              <a:gd name="T1" fmla="*/ 0 h 5167312"/>
              <a:gd name="T2" fmla="*/ 1340270 w 5164139"/>
              <a:gd name="T3" fmla="*/ 0 h 5167312"/>
              <a:gd name="T4" fmla="*/ 1388416 w 5164139"/>
              <a:gd name="T5" fmla="*/ 48165 h 5167312"/>
              <a:gd name="T6" fmla="*/ 1388416 w 5164139"/>
              <a:gd name="T7" fmla="*/ 1316157 h 5167312"/>
              <a:gd name="T8" fmla="*/ 1389831 w 5164139"/>
              <a:gd name="T9" fmla="*/ 1316157 h 5167312"/>
              <a:gd name="T10" fmla="*/ 1412207 w 5164139"/>
              <a:gd name="T11" fmla="*/ 1338542 h 5167312"/>
              <a:gd name="T12" fmla="*/ 1412207 w 5164139"/>
              <a:gd name="T13" fmla="*/ 1338688 h 5167312"/>
              <a:gd name="T14" fmla="*/ 1526109 w 5164139"/>
              <a:gd name="T15" fmla="*/ 1338688 h 5167312"/>
              <a:gd name="T16" fmla="*/ 1547813 w 5164139"/>
              <a:gd name="T17" fmla="*/ 1360401 h 5167312"/>
              <a:gd name="T18" fmla="*/ 1547813 w 5164139"/>
              <a:gd name="T19" fmla="*/ 1527688 h 5167312"/>
              <a:gd name="T20" fmla="*/ 1526109 w 5164139"/>
              <a:gd name="T21" fmla="*/ 1549400 h 5167312"/>
              <a:gd name="T22" fmla="*/ 1362698 w 5164139"/>
              <a:gd name="T23" fmla="*/ 1549400 h 5167312"/>
              <a:gd name="T24" fmla="*/ 1340994 w 5164139"/>
              <a:gd name="T25" fmla="*/ 1527688 h 5167312"/>
              <a:gd name="T26" fmla="*/ 1340994 w 5164139"/>
              <a:gd name="T27" fmla="*/ 1407550 h 5167312"/>
              <a:gd name="T28" fmla="*/ 1340372 w 5164139"/>
              <a:gd name="T29" fmla="*/ 1407550 h 5167312"/>
              <a:gd name="T30" fmla="*/ 1326706 w 5164139"/>
              <a:gd name="T31" fmla="*/ 1386925 h 5167312"/>
              <a:gd name="T32" fmla="*/ 1320415 w 5164139"/>
              <a:gd name="T33" fmla="*/ 1385654 h 5167312"/>
              <a:gd name="T34" fmla="*/ 48145 w 5164139"/>
              <a:gd name="T35" fmla="*/ 1385654 h 5167312"/>
              <a:gd name="T36" fmla="*/ 0 w 5164139"/>
              <a:gd name="T37" fmla="*/ 1337489 h 5167312"/>
              <a:gd name="T38" fmla="*/ 0 w 5164139"/>
              <a:gd name="T39" fmla="*/ 48165 h 5167312"/>
              <a:gd name="T40" fmla="*/ 48145 w 5164139"/>
              <a:gd name="T41" fmla="*/ 0 h 51673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anchor="ctr"/>
          <a:lstStyle/>
          <a:p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625738" y="1431703"/>
            <a:ext cx="2895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Georgia" pitchFamily="18" charset="0"/>
              </a:rPr>
              <a:t>RICOPIA EDUCA360</a:t>
            </a:r>
          </a:p>
          <a:p>
            <a:endParaRPr lang="es-ES" sz="3200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es-ES" spc="30" dirty="0">
                <a:solidFill>
                  <a:schemeClr val="bg1"/>
                </a:solidFill>
                <a:latin typeface="Georgia"/>
                <a:cs typeface="Georgia"/>
              </a:rPr>
              <a:t>Te Ayudamos A Preparar Tu Centro Para La Sociedad Digital</a:t>
            </a:r>
            <a:endParaRPr lang="es-ES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60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8965"/>
            <a:ext cx="9753600" cy="7315200"/>
          </a:xfrm>
          <a:prstGeom prst="rect">
            <a:avLst/>
          </a:prstGeom>
          <a:solidFill>
            <a:srgbClr val="00B05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685800" y="1981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49" y="2903626"/>
            <a:ext cx="8674100" cy="738664"/>
          </a:xfrm>
        </p:spPr>
        <p:txBody>
          <a:bodyPr/>
          <a:lstStyle/>
          <a:p>
            <a:r>
              <a:rPr lang="es-ES" sz="4800" dirty="0" smtClean="0">
                <a:solidFill>
                  <a:schemeClr val="bg1"/>
                </a:solidFill>
              </a:rPr>
              <a:t>Gracias</a:t>
            </a:r>
            <a:endParaRPr lang="es-ES" sz="4800" dirty="0">
              <a:solidFill>
                <a:schemeClr val="bg1"/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304800" y="6553200"/>
            <a:ext cx="9220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276600" y="67818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RICOPIA EDUCA360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92" y="152400"/>
            <a:ext cx="504826" cy="52477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276600" y="67818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RICOPIA EDUCA360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1784876" y="8139953"/>
            <a:ext cx="5773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>
            <a:spLocks noGrp="1"/>
          </p:cNvSpPr>
          <p:nvPr>
            <p:ph type="title"/>
          </p:nvPr>
        </p:nvSpPr>
        <p:spPr>
          <a:xfrm>
            <a:off x="609600" y="1828800"/>
            <a:ext cx="5029200" cy="2708434"/>
          </a:xfrm>
        </p:spPr>
        <p:txBody>
          <a:bodyPr/>
          <a:lstStyle/>
          <a:p>
            <a:pPr algn="ctr" eaLnBrk="1" hangingPunct="1"/>
            <a:r>
              <a:rPr lang="es-ES" sz="4400" dirty="0" smtClean="0">
                <a:solidFill>
                  <a:srgbClr val="969696"/>
                </a:solidFill>
              </a:rPr>
              <a:t>Por qué es importante </a:t>
            </a:r>
            <a:r>
              <a:rPr lang="es-ES" sz="4400" dirty="0" smtClean="0">
                <a:solidFill>
                  <a:srgbClr val="00B050"/>
                </a:solidFill>
              </a:rPr>
              <a:t>adaptarse </a:t>
            </a:r>
            <a:r>
              <a:rPr lang="es-ES" sz="4400" dirty="0" smtClean="0">
                <a:solidFill>
                  <a:srgbClr val="969696"/>
                </a:solidFill>
              </a:rPr>
              <a:t>al nuevo entorno digital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5" t="20616"/>
          <a:stretch>
            <a:fillRect/>
          </a:stretch>
        </p:blipFill>
        <p:spPr bwMode="auto">
          <a:xfrm>
            <a:off x="5816600" y="1262063"/>
            <a:ext cx="3354388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2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3" y="-5751"/>
            <a:ext cx="9753600" cy="36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92" y="152400"/>
            <a:ext cx="504826" cy="52477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276600" y="67818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RICOPIA EDUCA360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1784876" y="8139953"/>
            <a:ext cx="5773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>
            <a:spLocks noGrp="1"/>
          </p:cNvSpPr>
          <p:nvPr>
            <p:ph type="title"/>
          </p:nvPr>
        </p:nvSpPr>
        <p:spPr>
          <a:xfrm>
            <a:off x="723900" y="3886200"/>
            <a:ext cx="8153400" cy="2031325"/>
          </a:xfrm>
        </p:spPr>
        <p:txBody>
          <a:bodyPr/>
          <a:lstStyle/>
          <a:p>
            <a:pPr algn="ctr" eaLnBrk="1" hangingPunct="1"/>
            <a:r>
              <a:rPr lang="es-ES" sz="4400" dirty="0" smtClean="0">
                <a:solidFill>
                  <a:srgbClr val="969696"/>
                </a:solidFill>
              </a:rPr>
              <a:t>Por que </a:t>
            </a:r>
            <a:r>
              <a:rPr lang="es-ES" sz="4400" dirty="0" smtClean="0">
                <a:solidFill>
                  <a:srgbClr val="00B050"/>
                </a:solidFill>
              </a:rPr>
              <a:t>ya vivimos </a:t>
            </a:r>
            <a:r>
              <a:rPr lang="es-ES" sz="4400" dirty="0" smtClean="0">
                <a:solidFill>
                  <a:srgbClr val="969696"/>
                </a:solidFill>
              </a:rPr>
              <a:t>en una </a:t>
            </a:r>
            <a:r>
              <a:rPr lang="es-ES" sz="4400" dirty="0" smtClean="0">
                <a:solidFill>
                  <a:srgbClr val="00B050"/>
                </a:solidFill>
              </a:rPr>
              <a:t>Sociedad Digital </a:t>
            </a:r>
            <a:r>
              <a:rPr lang="es-ES" sz="4400" dirty="0">
                <a:solidFill>
                  <a:srgbClr val="969696"/>
                </a:solidFill>
              </a:rPr>
              <a:t>mas allá del libro de texto</a:t>
            </a:r>
          </a:p>
        </p:txBody>
      </p:sp>
    </p:spTree>
    <p:extLst>
      <p:ext uri="{BB962C8B-B14F-4D97-AF65-F5344CB8AC3E}">
        <p14:creationId xmlns:p14="http://schemas.microsoft.com/office/powerpoint/2010/main" val="24808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3" y="-5751"/>
            <a:ext cx="9753600" cy="36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92" y="152400"/>
            <a:ext cx="504826" cy="52477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276600" y="67818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RICOPIA EDUCA360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1784876" y="8139953"/>
            <a:ext cx="5773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414069" y="6539876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75000"/>
                  </a:schemeClr>
                </a:solidFill>
              </a:rPr>
              <a:t>EstudioFundacionTelefónica2016</a:t>
            </a:r>
            <a:endParaRPr lang="es-E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629401" y="3819719"/>
            <a:ext cx="2672004" cy="2110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002060"/>
                </a:solidFill>
                <a:latin typeface="Georgia" pitchFamily="18" charset="0"/>
              </a:rPr>
              <a:t> </a:t>
            </a:r>
            <a:r>
              <a:rPr lang="es-ES" sz="2000" dirty="0" smtClean="0">
                <a:solidFill>
                  <a:srgbClr val="00B050"/>
                </a:solidFill>
                <a:latin typeface="Georgia" pitchFamily="18" charset="0"/>
              </a:rPr>
              <a:t>Solo el 11</a:t>
            </a:r>
            <a:r>
              <a:rPr lang="es-ES" sz="2000" dirty="0">
                <a:solidFill>
                  <a:srgbClr val="00B050"/>
                </a:solidFill>
                <a:latin typeface="Georgia" pitchFamily="18" charset="0"/>
              </a:rPr>
              <a:t>% </a:t>
            </a:r>
            <a:r>
              <a:rPr lang="es-ES" sz="2000" dirty="0" smtClean="0">
                <a:solidFill>
                  <a:srgbClr val="002060"/>
                </a:solidFill>
                <a:latin typeface="Georgia" pitchFamily="18" charset="0"/>
              </a:rPr>
              <a:t>de los alumnos utiliza aprendizaje basado en proyectos a través de  </a:t>
            </a:r>
            <a:r>
              <a:rPr lang="es-ES" sz="2000" b="1" dirty="0">
                <a:solidFill>
                  <a:srgbClr val="00B050"/>
                </a:solidFill>
                <a:latin typeface="Georgia" pitchFamily="18" charset="0"/>
              </a:rPr>
              <a:t>herramientas </a:t>
            </a:r>
            <a:r>
              <a:rPr lang="es-ES" sz="2000" b="1" dirty="0" smtClean="0">
                <a:solidFill>
                  <a:srgbClr val="00B050"/>
                </a:solidFill>
                <a:latin typeface="Georgia" pitchFamily="18" charset="0"/>
              </a:rPr>
              <a:t>digitales</a:t>
            </a:r>
            <a:endParaRPr lang="es-ES" sz="20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1001" y="3810000"/>
            <a:ext cx="2743200" cy="2120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B050"/>
                </a:solidFill>
                <a:latin typeface="Georgia" pitchFamily="18" charset="0"/>
              </a:rPr>
              <a:t>   56% </a:t>
            </a:r>
            <a:r>
              <a:rPr lang="es-ES" sz="2000" dirty="0" smtClean="0">
                <a:solidFill>
                  <a:srgbClr val="002060"/>
                </a:solidFill>
                <a:latin typeface="Georgia" pitchFamily="18" charset="0"/>
              </a:rPr>
              <a:t>de los alumnos solo trabajan un </a:t>
            </a:r>
            <a:r>
              <a:rPr lang="es-ES" sz="2000" b="1" dirty="0" smtClean="0">
                <a:solidFill>
                  <a:srgbClr val="00B050"/>
                </a:solidFill>
                <a:latin typeface="Georgia" pitchFamily="18" charset="0"/>
              </a:rPr>
              <a:t>máximo de 3 horas semanales con tecnología</a:t>
            </a:r>
            <a:endParaRPr lang="es-ES" sz="20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619500" y="3810000"/>
            <a:ext cx="2628900" cy="2120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B050"/>
                </a:solidFill>
                <a:latin typeface="Georgia" pitchFamily="18" charset="0"/>
              </a:rPr>
              <a:t>68% </a:t>
            </a:r>
            <a:r>
              <a:rPr lang="es-ES" sz="2000" dirty="0" smtClean="0">
                <a:solidFill>
                  <a:srgbClr val="002060"/>
                </a:solidFill>
                <a:latin typeface="Georgia" pitchFamily="18" charset="0"/>
              </a:rPr>
              <a:t>los alumnos </a:t>
            </a:r>
            <a:r>
              <a:rPr lang="es-ES" sz="2000" b="1" dirty="0" smtClean="0">
                <a:solidFill>
                  <a:srgbClr val="00B050"/>
                </a:solidFill>
                <a:latin typeface="Georgia" pitchFamily="18" charset="0"/>
              </a:rPr>
              <a:t>comparten</a:t>
            </a:r>
            <a:r>
              <a:rPr lang="es-ES" sz="2000" dirty="0" smtClean="0">
                <a:solidFill>
                  <a:srgbClr val="002060"/>
                </a:solidFill>
                <a:latin typeface="Georgia" pitchFamily="18" charset="0"/>
              </a:rPr>
              <a:t> PC o Tablet </a:t>
            </a:r>
            <a:r>
              <a:rPr lang="es-ES" sz="2000" b="1" dirty="0" smtClean="0">
                <a:solidFill>
                  <a:srgbClr val="00B050"/>
                </a:solidFill>
                <a:latin typeface="Georgia" pitchFamily="18" charset="0"/>
              </a:rPr>
              <a:t>con 6 compañeros</a:t>
            </a:r>
            <a:endParaRPr lang="es-ES" sz="2000" b="1" dirty="0">
              <a:solidFill>
                <a:srgbClr val="00B05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3" y="-5751"/>
            <a:ext cx="9753600" cy="36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92" y="152400"/>
            <a:ext cx="504826" cy="52477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276600" y="67818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RICOPIA EDUCA360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1784876" y="8139953"/>
            <a:ext cx="5773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761999" y="3886200"/>
            <a:ext cx="85394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Para hacer frente a todos los cambios que el entorno educativo necesita, Ricopia ha desarrollado un proyecto basado en una </a:t>
            </a:r>
            <a:r>
              <a:rPr lang="es-ES" sz="3200" dirty="0" smtClean="0">
                <a:solidFill>
                  <a:srgbClr val="00B050"/>
                </a:solidFill>
                <a:latin typeface="Georgia" pitchFamily="18" charset="0"/>
              </a:rPr>
              <a:t>Solución Educativa 360</a:t>
            </a:r>
            <a:endParaRPr lang="es-ES" sz="32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endParaRPr lang="es-ES" sz="32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78278" y="3295735"/>
            <a:ext cx="1778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defTabSz="913518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 algn="ctr"/>
            <a:r>
              <a:rPr lang="en-GB" sz="2000" dirty="0" err="1" smtClean="0">
                <a:latin typeface="Georgia" pitchFamily="18" charset="0"/>
              </a:rPr>
              <a:t>Servicios</a:t>
            </a:r>
            <a:endParaRPr lang="en-GB" sz="2000" dirty="0">
              <a:latin typeface="Georgia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95541" y="5162997"/>
            <a:ext cx="22820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 smtClean="0">
                <a:latin typeface="Georgia" pitchFamily="18" charset="0"/>
              </a:rPr>
              <a:t>Soluciones</a:t>
            </a:r>
            <a:r>
              <a:rPr lang="en-GB" sz="2000" dirty="0" smtClean="0">
                <a:latin typeface="Georgia" pitchFamily="18" charset="0"/>
              </a:rPr>
              <a:t> de Software </a:t>
            </a:r>
            <a:endParaRPr lang="en-GB" sz="2000" dirty="0"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1560" y="5464572"/>
            <a:ext cx="2055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defTabSz="913518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 algn="ctr"/>
            <a:r>
              <a:rPr lang="es-ES_tradnl" sz="2000" dirty="0" smtClean="0">
                <a:solidFill>
                  <a:schemeClr val="tx1"/>
                </a:solidFill>
                <a:latin typeface="Georgia" pitchFamily="18" charset="0"/>
              </a:rPr>
              <a:t>Gestión IT</a:t>
            </a:r>
            <a:endParaRPr lang="es-ES_tradnl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7" name="Marcador de texto 3"/>
          <p:cNvSpPr txBox="1">
            <a:spLocks/>
          </p:cNvSpPr>
          <p:nvPr/>
        </p:nvSpPr>
        <p:spPr>
          <a:xfrm>
            <a:off x="442974" y="461932"/>
            <a:ext cx="3379724" cy="6739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_tradnl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Bienvenidos al </a:t>
            </a:r>
            <a:r>
              <a:rPr lang="es-ES_tradnl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_tradnl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_tradnl" b="1" dirty="0" smtClean="0">
                <a:solidFill>
                  <a:srgbClr val="00B05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Ricopia Educa360</a:t>
            </a:r>
            <a:endParaRPr lang="es-ES_tradnl" b="1" dirty="0">
              <a:solidFill>
                <a:srgbClr val="00B050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245147" y="1044016"/>
            <a:ext cx="1257868" cy="1316419"/>
            <a:chOff x="6323538" y="1456173"/>
            <a:chExt cx="1307960" cy="1307960"/>
          </a:xfrm>
          <a:solidFill>
            <a:schemeClr val="bg1">
              <a:alpha val="50000"/>
            </a:schemeClr>
          </a:solidFill>
        </p:grpSpPr>
        <p:sp>
          <p:nvSpPr>
            <p:cNvPr id="33" name="Elipse 32"/>
            <p:cNvSpPr/>
            <p:nvPr/>
          </p:nvSpPr>
          <p:spPr>
            <a:xfrm>
              <a:off x="6414811" y="1547446"/>
              <a:ext cx="1115367" cy="11153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4" name="Elipse 33"/>
            <p:cNvSpPr/>
            <p:nvPr/>
          </p:nvSpPr>
          <p:spPr>
            <a:xfrm>
              <a:off x="6323538" y="1456173"/>
              <a:ext cx="1307960" cy="13079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5113984" y="5084380"/>
            <a:ext cx="1257868" cy="1316419"/>
            <a:chOff x="6323538" y="1456173"/>
            <a:chExt cx="1307960" cy="1307960"/>
          </a:xfrm>
          <a:solidFill>
            <a:schemeClr val="bg1">
              <a:alpha val="50000"/>
            </a:schemeClr>
          </a:solidFill>
        </p:grpSpPr>
        <p:sp>
          <p:nvSpPr>
            <p:cNvPr id="38" name="Elipse 37"/>
            <p:cNvSpPr/>
            <p:nvPr/>
          </p:nvSpPr>
          <p:spPr>
            <a:xfrm>
              <a:off x="6414811" y="1547446"/>
              <a:ext cx="1115367" cy="11153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Elipse 38"/>
            <p:cNvSpPr/>
            <p:nvPr/>
          </p:nvSpPr>
          <p:spPr>
            <a:xfrm>
              <a:off x="6323538" y="1456173"/>
              <a:ext cx="1307960" cy="13079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5773722" y="2948701"/>
            <a:ext cx="1257868" cy="1316419"/>
            <a:chOff x="6323538" y="1456173"/>
            <a:chExt cx="1307960" cy="1307960"/>
          </a:xfrm>
          <a:solidFill>
            <a:schemeClr val="bg1">
              <a:alpha val="50000"/>
            </a:schemeClr>
          </a:solidFill>
        </p:grpSpPr>
        <p:sp>
          <p:nvSpPr>
            <p:cNvPr id="43" name="Elipse 42"/>
            <p:cNvSpPr/>
            <p:nvPr/>
          </p:nvSpPr>
          <p:spPr>
            <a:xfrm>
              <a:off x="6414811" y="1547446"/>
              <a:ext cx="1115367" cy="11153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5" name="Elipse 44"/>
            <p:cNvSpPr/>
            <p:nvPr/>
          </p:nvSpPr>
          <p:spPr>
            <a:xfrm>
              <a:off x="6323538" y="1456173"/>
              <a:ext cx="1307960" cy="13079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2238125" y="2886259"/>
            <a:ext cx="1257868" cy="1316419"/>
            <a:chOff x="6323538" y="1456173"/>
            <a:chExt cx="1307960" cy="1307960"/>
          </a:xfrm>
          <a:solidFill>
            <a:schemeClr val="bg1">
              <a:alpha val="50000"/>
            </a:schemeClr>
          </a:solidFill>
        </p:grpSpPr>
        <p:sp>
          <p:nvSpPr>
            <p:cNvPr id="50" name="Elipse 49"/>
            <p:cNvSpPr/>
            <p:nvPr/>
          </p:nvSpPr>
          <p:spPr>
            <a:xfrm>
              <a:off x="6414811" y="1547446"/>
              <a:ext cx="1115367" cy="11153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1" name="Elipse 50"/>
            <p:cNvSpPr/>
            <p:nvPr/>
          </p:nvSpPr>
          <p:spPr>
            <a:xfrm>
              <a:off x="6323538" y="1456173"/>
              <a:ext cx="1307960" cy="13079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2923141" y="5084380"/>
            <a:ext cx="1257868" cy="1316419"/>
            <a:chOff x="6323538" y="1456173"/>
            <a:chExt cx="1307960" cy="1307960"/>
          </a:xfrm>
          <a:solidFill>
            <a:schemeClr val="bg1">
              <a:alpha val="50000"/>
            </a:schemeClr>
          </a:solidFill>
        </p:grpSpPr>
        <p:sp>
          <p:nvSpPr>
            <p:cNvPr id="54" name="Elipse 53"/>
            <p:cNvSpPr/>
            <p:nvPr/>
          </p:nvSpPr>
          <p:spPr>
            <a:xfrm>
              <a:off x="6414811" y="1547446"/>
              <a:ext cx="1115367" cy="11153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5" name="Elipse 54"/>
            <p:cNvSpPr/>
            <p:nvPr/>
          </p:nvSpPr>
          <p:spPr>
            <a:xfrm>
              <a:off x="6323538" y="1456173"/>
              <a:ext cx="1307960" cy="13079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5" name="Rectángulo 4"/>
          <p:cNvSpPr/>
          <p:nvPr/>
        </p:nvSpPr>
        <p:spPr>
          <a:xfrm>
            <a:off x="3552075" y="3511327"/>
            <a:ext cx="2018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Georgia" pitchFamily="18" charset="0"/>
                <a:ea typeface="Century Gothic" charset="0"/>
                <a:cs typeface="Century Gothic" charset="0"/>
              </a:rPr>
              <a:t>CENTRO EDUCATIVO</a:t>
            </a:r>
            <a:endParaRPr lang="en-GB" sz="2000" b="1" dirty="0">
              <a:latin typeface="Georgia" pitchFamily="18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4600" y="3358768"/>
            <a:ext cx="695709" cy="475725"/>
          </a:xfrm>
          <a:prstGeom prst="rect">
            <a:avLst/>
          </a:prstGeom>
        </p:spPr>
      </p:pic>
      <p:sp>
        <p:nvSpPr>
          <p:cNvPr id="41" name="40 CuadroTexto"/>
          <p:cNvSpPr txBox="1"/>
          <p:nvPr/>
        </p:nvSpPr>
        <p:spPr>
          <a:xfrm>
            <a:off x="6172200" y="6224826"/>
            <a:ext cx="26053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Control de aula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Software educativo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Control de Impresión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Gestión Documental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7101145" y="5848797"/>
            <a:ext cx="0" cy="35394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1219200" y="3657600"/>
            <a:ext cx="0" cy="35394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>
            <a:off x="1839309" y="5785937"/>
            <a:ext cx="0" cy="35394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>
            <a:off x="6297416" y="1438279"/>
            <a:ext cx="0" cy="35394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8228199" y="6477000"/>
            <a:ext cx="1141002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2" name="Imagen 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2886" y="1428664"/>
            <a:ext cx="937248" cy="552769"/>
          </a:xfrm>
          <a:prstGeom prst="rect">
            <a:avLst/>
          </a:prstGeom>
        </p:spPr>
      </p:pic>
      <p:sp>
        <p:nvSpPr>
          <p:cNvPr id="63" name="Rectangle 31"/>
          <p:cNvSpPr/>
          <p:nvPr/>
        </p:nvSpPr>
        <p:spPr>
          <a:xfrm>
            <a:off x="5405575" y="1028554"/>
            <a:ext cx="37211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 smtClean="0">
                <a:latin typeface="Georgia" pitchFamily="18" charset="0"/>
              </a:rPr>
              <a:t>Soluciones</a:t>
            </a:r>
            <a:r>
              <a:rPr lang="en-GB" sz="2000" dirty="0" smtClean="0">
                <a:latin typeface="Georgia" pitchFamily="18" charset="0"/>
              </a:rPr>
              <a:t> de Hardware</a:t>
            </a:r>
            <a:endParaRPr lang="en-GB" sz="2000" dirty="0">
              <a:latin typeface="Georgia" pitchFamily="18" charset="0"/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5641021" y="1799587"/>
            <a:ext cx="2666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Tabletas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, Portátiles, Convertibles</a:t>
            </a:r>
            <a:endParaRPr lang="es-E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Armarios de carga de </a:t>
            </a:r>
            <a:r>
              <a:rPr lang="es-E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dispositivos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Equipos multifuncionales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Impresoras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Smart Operation Pannel </a:t>
            </a:r>
            <a:endParaRPr lang="es-ES" sz="1000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322203" y="6172200"/>
            <a:ext cx="2878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Mantenimiento de la infraestructura del centro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Mantenimiento de los dispositivos aula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pic>
        <p:nvPicPr>
          <p:cNvPr id="66" name="6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287" y="6409428"/>
            <a:ext cx="504826" cy="524772"/>
          </a:xfrm>
          <a:prstGeom prst="rect">
            <a:avLst/>
          </a:prstGeom>
        </p:spPr>
      </p:pic>
      <p:sp>
        <p:nvSpPr>
          <p:cNvPr id="67" name="66 CuadroTexto"/>
          <p:cNvSpPr txBox="1"/>
          <p:nvPr/>
        </p:nvSpPr>
        <p:spPr>
          <a:xfrm>
            <a:off x="228600" y="40386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Auditoría De Maduración Digital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Formación metodología aula digital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Formación competencia digital profesorado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Informes De Seguimiento Semestrales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Desarrollo Web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pic>
        <p:nvPicPr>
          <p:cNvPr id="69" name="Imagen 5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6200" y="3304986"/>
            <a:ext cx="680625" cy="558494"/>
          </a:xfrm>
          <a:prstGeom prst="rect">
            <a:avLst/>
          </a:prstGeom>
        </p:spPr>
      </p:pic>
      <p:pic>
        <p:nvPicPr>
          <p:cNvPr id="71" name="70 Imagen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35" y="5464572"/>
            <a:ext cx="649250" cy="649250"/>
          </a:xfrm>
          <a:prstGeom prst="rect">
            <a:avLst/>
          </a:prstGeom>
        </p:spPr>
      </p:pic>
      <p:pic>
        <p:nvPicPr>
          <p:cNvPr id="72" name="71 Imagen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21" y="5487721"/>
            <a:ext cx="576107" cy="576107"/>
          </a:xfrm>
          <a:prstGeom prst="rect">
            <a:avLst/>
          </a:prstGeom>
        </p:spPr>
      </p:pic>
      <p:sp>
        <p:nvSpPr>
          <p:cNvPr id="44" name="Rectangle 30"/>
          <p:cNvSpPr/>
          <p:nvPr/>
        </p:nvSpPr>
        <p:spPr>
          <a:xfrm>
            <a:off x="7014334" y="2955485"/>
            <a:ext cx="23548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 dirty="0">
                <a:latin typeface="Georgia" pitchFamily="18" charset="0"/>
              </a:rPr>
              <a:t>Soluciones de comunicación </a:t>
            </a:r>
          </a:p>
        </p:txBody>
      </p:sp>
      <p:cxnSp>
        <p:nvCxnSpPr>
          <p:cNvPr id="48" name="47 Conector recto de flecha"/>
          <p:cNvCxnSpPr/>
          <p:nvPr/>
        </p:nvCxnSpPr>
        <p:spPr>
          <a:xfrm>
            <a:off x="7760016" y="3609945"/>
            <a:ext cx="0" cy="35394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6939219" y="4018002"/>
            <a:ext cx="2878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Pantallas Interactivas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Proyectores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1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92" y="152400"/>
            <a:ext cx="504826" cy="52477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276600" y="67818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RICOPIA EDUCA360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1784876" y="8139953"/>
            <a:ext cx="5773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713014" y="3242370"/>
            <a:ext cx="83359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es-ES" sz="3200" dirty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Ponemos a tu disposición todo nuestro conocimiento y dedicación para acompañarte en cada uno de los Proyectos de Centro e </a:t>
            </a:r>
            <a:r>
              <a:rPr lang="es-ES" sz="3200" dirty="0">
                <a:solidFill>
                  <a:srgbClr val="009A3C"/>
                </a:solidFill>
                <a:latin typeface="Georgia" pitchFamily="18" charset="0"/>
              </a:rPr>
              <a:t>incorporar tecnología de última generación a las </a:t>
            </a:r>
            <a:r>
              <a:rPr lang="es-ES" sz="3200" dirty="0" smtClean="0">
                <a:solidFill>
                  <a:srgbClr val="009A3C"/>
                </a:solidFill>
                <a:latin typeface="Georgia" pitchFamily="18" charset="0"/>
              </a:rPr>
              <a:t>aulas.</a:t>
            </a:r>
          </a:p>
          <a:p>
            <a:endParaRPr lang="es-ES" sz="32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3" y="-5751"/>
            <a:ext cx="9753600" cy="36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7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92" y="152400"/>
            <a:ext cx="504826" cy="52477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276600" y="67818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RICOPIA EDUCA360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1784876" y="8139953"/>
            <a:ext cx="5773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>
            <a:spLocks noGrp="1"/>
          </p:cNvSpPr>
          <p:nvPr>
            <p:ph type="title"/>
          </p:nvPr>
        </p:nvSpPr>
        <p:spPr>
          <a:xfrm>
            <a:off x="1104900" y="2057400"/>
            <a:ext cx="4343400" cy="2492990"/>
          </a:xfrm>
        </p:spPr>
        <p:txBody>
          <a:bodyPr/>
          <a:lstStyle/>
          <a:p>
            <a:pPr algn="ctr" eaLnBrk="1" hangingPunct="1"/>
            <a:r>
              <a:rPr lang="es-ES" sz="5400" dirty="0" smtClean="0">
                <a:solidFill>
                  <a:srgbClr val="969696"/>
                </a:solidFill>
              </a:rPr>
              <a:t>Que te proponemos para empezar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5" t="20616"/>
          <a:stretch>
            <a:fillRect/>
          </a:stretch>
        </p:blipFill>
        <p:spPr bwMode="auto">
          <a:xfrm>
            <a:off x="5816600" y="1262063"/>
            <a:ext cx="3354388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1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92" y="152400"/>
            <a:ext cx="504826" cy="52477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276600" y="67818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RICOPIA EDUCA360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1784876" y="8139953"/>
            <a:ext cx="5773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3" y="-5751"/>
            <a:ext cx="9753600" cy="36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16643" y="3207127"/>
            <a:ext cx="833597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es-ES" sz="3200" dirty="0" smtClean="0">
                <a:solidFill>
                  <a:srgbClr val="00B050"/>
                </a:solidFill>
                <a:latin typeface="Georgia" pitchFamily="18" charset="0"/>
              </a:rPr>
              <a:t>Pack Aula Móvil Llave en Mano</a:t>
            </a:r>
          </a:p>
          <a:p>
            <a:endParaRPr lang="es-ES" sz="1400" dirty="0" smtClean="0">
              <a:solidFill>
                <a:srgbClr val="00B050"/>
              </a:solidFill>
              <a:latin typeface="Georgia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Una solución integral del aula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Una inversión controlada y reducida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 medida de tus necesidades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En menos de 15 días todo instalado</a:t>
            </a:r>
          </a:p>
        </p:txBody>
      </p:sp>
    </p:spTree>
    <p:extLst>
      <p:ext uri="{BB962C8B-B14F-4D97-AF65-F5344CB8AC3E}">
        <p14:creationId xmlns:p14="http://schemas.microsoft.com/office/powerpoint/2010/main" val="32167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</TotalTime>
  <Words>747</Words>
  <Application>Microsoft Office PowerPoint</Application>
  <PresentationFormat>Personalizado</PresentationFormat>
  <Paragraphs>96</Paragraphs>
  <Slides>13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Office Theme</vt:lpstr>
      <vt:lpstr>Presentación de PowerPoint</vt:lpstr>
      <vt:lpstr>Por qué es importante adaptarse al nuevo entorno digital</vt:lpstr>
      <vt:lpstr>Por que ya vivimos en una Sociedad Digital mas allá del libro de texto</vt:lpstr>
      <vt:lpstr>Presentación de PowerPoint</vt:lpstr>
      <vt:lpstr>Presentación de PowerPoint</vt:lpstr>
      <vt:lpstr>Presentación de PowerPoint</vt:lpstr>
      <vt:lpstr>Presentación de PowerPoint</vt:lpstr>
      <vt:lpstr>Que te proponemos para empezar</vt:lpstr>
      <vt:lpstr>Presentación de PowerPoint</vt:lpstr>
      <vt:lpstr>Presentación de PowerPoint</vt:lpstr>
      <vt:lpstr>Empezamos</vt:lpstr>
      <vt:lpstr>Presentación de PowerPoint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RICOPIA TECHNOLOGIES</dc:title>
  <dc:creator>Ricopia Techologies</dc:creator>
  <cp:keywords>DACeS9DIzFY</cp:keywords>
  <cp:lastModifiedBy>Gema Rodríguez</cp:lastModifiedBy>
  <cp:revision>142</cp:revision>
  <dcterms:created xsi:type="dcterms:W3CDTF">2017-08-17T09:43:43Z</dcterms:created>
  <dcterms:modified xsi:type="dcterms:W3CDTF">2018-05-15T06:52:25Z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2017-08-17T00:00:00Z</vt:filetime>
  </property>
  <property fmtid="{D5CDD505-2E9C-101B-9397-08002B2CF9AE}" pid="3" name="Creator">
    <vt:lpwstr>Canva</vt:lpwstr>
  </property>
  <property fmtid="{D5CDD505-2E9C-101B-9397-08002B2CF9AE}" pid="4" name="LastSaved">
    <vt:filetime>2017-08-17T00:00:00Z</vt:filetime>
  </property>
</Properties>
</file>